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59" r:id="rId5"/>
    <p:sldId id="260" r:id="rId6"/>
    <p:sldId id="262" r:id="rId7"/>
    <p:sldId id="261" r:id="rId8"/>
    <p:sldId id="278" r:id="rId9"/>
    <p:sldId id="287" r:id="rId10"/>
    <p:sldId id="284" r:id="rId11"/>
    <p:sldId id="279" r:id="rId12"/>
    <p:sldId id="280" r:id="rId13"/>
    <p:sldId id="281" r:id="rId14"/>
    <p:sldId id="283" r:id="rId15"/>
    <p:sldId id="285" r:id="rId16"/>
    <p:sldId id="286" r:id="rId17"/>
    <p:sldId id="271" r:id="rId18"/>
    <p:sldId id="288" r:id="rId19"/>
    <p:sldId id="274" r:id="rId20"/>
    <p:sldId id="282" r:id="rId21"/>
    <p:sldId id="275" r:id="rId22"/>
    <p:sldId id="277" r:id="rId23"/>
    <p:sldId id="272" r:id="rId24"/>
    <p:sldId id="273" r:id="rId25"/>
    <p:sldId id="265" r:id="rId26"/>
    <p:sldId id="266" r:id="rId27"/>
    <p:sldId id="267" r:id="rId28"/>
    <p:sldId id="269" r:id="rId29"/>
    <p:sldId id="268" r:id="rId3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850" autoAdjust="0"/>
  </p:normalViewPr>
  <p:slideViewPr>
    <p:cSldViewPr snapToGrid="0">
      <p:cViewPr varScale="1">
        <p:scale>
          <a:sx n="64" d="100"/>
          <a:sy n="64" d="100"/>
        </p:scale>
        <p:origin x="261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2E93-BE61-4BBD-9493-40E94B3A51E9}" type="datetimeFigureOut">
              <a:rPr lang="hu-HU" smtClean="0"/>
              <a:t>2024. 11. 07.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232B-E673-4DD9-B569-1E9D95F973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6903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2E93-BE61-4BBD-9493-40E94B3A51E9}" type="datetimeFigureOut">
              <a:rPr lang="hu-HU" smtClean="0"/>
              <a:t>2024. 11. 07.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232B-E673-4DD9-B569-1E9D95F973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6848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2E93-BE61-4BBD-9493-40E94B3A51E9}" type="datetimeFigureOut">
              <a:rPr lang="hu-HU" smtClean="0"/>
              <a:t>2024. 11. 07.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232B-E673-4DD9-B569-1E9D95F973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5246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2E93-BE61-4BBD-9493-40E94B3A51E9}" type="datetimeFigureOut">
              <a:rPr lang="hu-HU" smtClean="0"/>
              <a:t>2024. 11. 07.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232B-E673-4DD9-B569-1E9D95F973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1566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2E93-BE61-4BBD-9493-40E94B3A51E9}" type="datetimeFigureOut">
              <a:rPr lang="hu-HU" smtClean="0"/>
              <a:t>2024. 11. 07.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232B-E673-4DD9-B569-1E9D95F973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0132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2E93-BE61-4BBD-9493-40E94B3A51E9}" type="datetimeFigureOut">
              <a:rPr lang="hu-HU" smtClean="0"/>
              <a:t>2024. 11. 07.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232B-E673-4DD9-B569-1E9D95F973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6316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2E93-BE61-4BBD-9493-40E94B3A51E9}" type="datetimeFigureOut">
              <a:rPr lang="hu-HU" smtClean="0"/>
              <a:t>2024. 11. 07.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232B-E673-4DD9-B569-1E9D95F973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221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2E93-BE61-4BBD-9493-40E94B3A51E9}" type="datetimeFigureOut">
              <a:rPr lang="hu-HU" smtClean="0"/>
              <a:t>2024. 11. 07.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232B-E673-4DD9-B569-1E9D95F973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9770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2E93-BE61-4BBD-9493-40E94B3A51E9}" type="datetimeFigureOut">
              <a:rPr lang="hu-HU" smtClean="0"/>
              <a:t>2024. 11. 07.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232B-E673-4DD9-B569-1E9D95F973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5749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2E93-BE61-4BBD-9493-40E94B3A51E9}" type="datetimeFigureOut">
              <a:rPr lang="hu-HU" smtClean="0"/>
              <a:t>2024. 11. 07.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232B-E673-4DD9-B569-1E9D95F973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2291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2E93-BE61-4BBD-9493-40E94B3A51E9}" type="datetimeFigureOut">
              <a:rPr lang="hu-HU" smtClean="0"/>
              <a:t>2024. 11. 07.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232B-E673-4DD9-B569-1E9D95F973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71741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D2E93-BE61-4BBD-9493-40E94B3A51E9}" type="datetimeFigureOut">
              <a:rPr lang="hu-HU" smtClean="0"/>
              <a:t>2024. 11. 07.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B232B-E673-4DD9-B569-1E9D95F973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395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2398295" y="1155032"/>
            <a:ext cx="8165431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hu-HU" sz="4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Tüll Alajos </a:t>
            </a:r>
            <a:r>
              <a:rPr lang="hu-HU" sz="4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SJ (1894-1987) páter a Pius Kert létrehozója - szoborterv a PTE Botanikus Kertjében</a:t>
            </a:r>
          </a:p>
          <a:p>
            <a:pPr>
              <a:spcAft>
                <a:spcPts val="0"/>
              </a:spcAft>
            </a:pPr>
            <a:r>
              <a:rPr lang="hu-HU" sz="4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hu-HU" sz="4400" b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r>
              <a:rPr lang="hu-HU" sz="2400" i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Szabó </a:t>
            </a:r>
            <a:r>
              <a:rPr lang="hu-HU" sz="24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László </a:t>
            </a:r>
            <a:r>
              <a:rPr lang="hu-HU" sz="2400" i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Gy</a:t>
            </a:r>
            <a:r>
              <a:rPr lang="hu-HU" sz="24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., </a:t>
            </a:r>
            <a:r>
              <a:rPr lang="hu-HU" sz="2400" i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Mánfai</a:t>
            </a:r>
            <a:r>
              <a:rPr lang="hu-HU" sz="24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György</a:t>
            </a:r>
            <a:r>
              <a:rPr lang="hu-HU" sz="4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0"/>
              </a:spcAft>
            </a:pPr>
            <a:endParaRPr lang="hu-HU" sz="44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hu-HU" sz="2000" b="1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MBT Pécsi Csoport 332. szakülése, 2024. november 27. </a:t>
            </a:r>
          </a:p>
          <a:p>
            <a:pPr algn="ctr">
              <a:spcAft>
                <a:spcPts val="0"/>
              </a:spcAft>
            </a:pPr>
            <a:r>
              <a:rPr lang="hu-HU" sz="2000" b="1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Ciszt. Rend Nagy Lajos Gimn. Kiskémia terem</a:t>
            </a:r>
            <a:endParaRPr lang="hu-HU" sz="2000" b="1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712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71" y="248089"/>
            <a:ext cx="8995826" cy="637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438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947" y="132160"/>
            <a:ext cx="8285747" cy="550225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4130842" y="5847347"/>
            <a:ext cx="3336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Gandhi szoboravatás 2014. okt. 2.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28085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54" y="895150"/>
            <a:ext cx="5461795" cy="3626973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690851" y="6109854"/>
            <a:ext cx="3913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A szoboravatás résztvevői (2014. okt. 2.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570" y="2021205"/>
            <a:ext cx="5520695" cy="366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32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954" y="374072"/>
            <a:ext cx="8762592" cy="5818909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4597638" y="6349525"/>
            <a:ext cx="2481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Ram </a:t>
            </a:r>
            <a:r>
              <a:rPr lang="hu-HU" dirty="0" err="1" smtClean="0"/>
              <a:t>Vanji</a:t>
            </a:r>
            <a:r>
              <a:rPr lang="hu-HU" dirty="0" smtClean="0"/>
              <a:t> </a:t>
            </a:r>
            <a:r>
              <a:rPr lang="hu-HU" dirty="0" err="1" smtClean="0"/>
              <a:t>Sutar</a:t>
            </a:r>
            <a:r>
              <a:rPr lang="hu-HU" dirty="0" smtClean="0"/>
              <a:t> alkotása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64798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46" y="247162"/>
            <a:ext cx="4406853" cy="613155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742" y="369691"/>
            <a:ext cx="4204531" cy="6009028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5195843" y="1452785"/>
            <a:ext cx="16563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KITAIBEL PÁL</a:t>
            </a:r>
          </a:p>
          <a:p>
            <a:endParaRPr lang="hu-HU" dirty="0"/>
          </a:p>
          <a:p>
            <a:r>
              <a:rPr lang="hu-HU" dirty="0" smtClean="0"/>
              <a:t>PRINZ GYULA</a:t>
            </a:r>
          </a:p>
          <a:p>
            <a:endParaRPr lang="hu-HU" dirty="0"/>
          </a:p>
          <a:p>
            <a:r>
              <a:rPr lang="hu-HU" dirty="0" err="1" smtClean="0"/>
              <a:t>Trischler</a:t>
            </a:r>
            <a:r>
              <a:rPr lang="hu-HU" dirty="0" smtClean="0"/>
              <a:t> Ferenc</a:t>
            </a:r>
          </a:p>
          <a:p>
            <a:r>
              <a:rPr lang="hu-HU" dirty="0" smtClean="0"/>
              <a:t>alkotásai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83597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445" y="551871"/>
            <a:ext cx="8186871" cy="575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490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238" y="609022"/>
            <a:ext cx="7783466" cy="544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82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5691499" y="673768"/>
            <a:ext cx="5708591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/>
            </a:r>
            <a:br>
              <a:rPr lang="hu-HU" dirty="0"/>
            </a:br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</a:rPr>
              <a:t>A PTE Botanikus kertjében a sétányok elnevezést kaptak az egyetem nagyjairól,</a:t>
            </a:r>
            <a:r>
              <a:rPr lang="hu-HU" dirty="0"/>
              <a:t/>
            </a:r>
            <a:br>
              <a:rPr lang="hu-HU" dirty="0"/>
            </a:br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</a:rPr>
              <a:t>melyeket táblák jeleznek.</a:t>
            </a:r>
            <a:r>
              <a:rPr lang="hu-HU" dirty="0"/>
              <a:t/>
            </a:r>
            <a:br>
              <a:rPr lang="hu-HU" dirty="0"/>
            </a:br>
            <a:r>
              <a:rPr lang="hu-HU" dirty="0" smtClean="0">
                <a:solidFill>
                  <a:srgbClr val="000000"/>
                </a:solidFill>
                <a:latin typeface="Arial" panose="020B0604020202020204" pitchFamily="34" charset="0"/>
              </a:rPr>
              <a:t>A </a:t>
            </a:r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</a:rPr>
              <a:t>kert felső részében található a BENCSIK ISTVÁN szabadidőpark, ezen belül a</a:t>
            </a:r>
            <a:r>
              <a:rPr lang="hu-HU" dirty="0"/>
              <a:t/>
            </a:r>
            <a:br>
              <a:rPr lang="hu-HU" dirty="0"/>
            </a:br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</a:rPr>
              <a:t>legmagasabb részében a RÉTFALVI SÁNDOR tető, a parkban a BACHMAN ZOLTÁN</a:t>
            </a:r>
            <a:r>
              <a:rPr lang="hu-HU" dirty="0"/>
              <a:t/>
            </a:r>
            <a:br>
              <a:rPr lang="hu-HU" dirty="0"/>
            </a:br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</a:rPr>
              <a:t>körsétány és a HÁMORI JÓZSEF lelátó</a:t>
            </a:r>
            <a:r>
              <a:rPr lang="hu-HU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hu-HU" sz="2400" b="1" dirty="0">
                <a:solidFill>
                  <a:srgbClr val="002060"/>
                </a:solidFill>
              </a:rPr>
              <a:t>Tüll </a:t>
            </a:r>
            <a:r>
              <a:rPr lang="hu-HU" sz="2400" b="1" dirty="0" smtClean="0">
                <a:solidFill>
                  <a:srgbClr val="002060"/>
                </a:solidFill>
              </a:rPr>
              <a:t>Alajos</a:t>
            </a:r>
            <a:r>
              <a:rPr lang="hu-H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(1894–1987)</a:t>
            </a:r>
            <a:r>
              <a:rPr lang="hu-HU" sz="2400" dirty="0" smtClean="0">
                <a:solidFill>
                  <a:srgbClr val="0070C0"/>
                </a:solidFill>
              </a:rPr>
              <a:t> </a:t>
            </a:r>
            <a:r>
              <a:rPr lang="hu-HU" sz="2400" dirty="0">
                <a:solidFill>
                  <a:srgbClr val="0070C0"/>
                </a:solidFill>
              </a:rPr>
              <a:t>szobrának helye még nincs eldöntve, a tetőtéren lenne alkalmas.</a:t>
            </a:r>
          </a:p>
          <a:p>
            <a:r>
              <a:rPr lang="hu-HU" sz="2400" dirty="0">
                <a:solidFill>
                  <a:srgbClr val="0070C0"/>
                </a:solidFill>
              </a:rPr>
              <a:t>A rektor és tanácsadói a tervet </a:t>
            </a:r>
            <a:r>
              <a:rPr lang="hu-HU" sz="2400" dirty="0" smtClean="0">
                <a:solidFill>
                  <a:srgbClr val="0070C0"/>
                </a:solidFill>
              </a:rPr>
              <a:t>pártolják.</a:t>
            </a:r>
            <a:endParaRPr lang="hu-HU" sz="2400" dirty="0">
              <a:solidFill>
                <a:srgbClr val="0070C0"/>
              </a:solidFill>
            </a:endParaRPr>
          </a:p>
          <a:p>
            <a:r>
              <a:rPr lang="hu-HU" sz="2400" dirty="0">
                <a:solidFill>
                  <a:srgbClr val="0070C0"/>
                </a:solidFill>
              </a:rPr>
              <a:t>Az alkotó művészt a Művészeti Kar dékánja jelöli ki.</a:t>
            </a:r>
          </a:p>
          <a:p>
            <a:r>
              <a:rPr lang="hu-HU" sz="2400" dirty="0">
                <a:solidFill>
                  <a:srgbClr val="0070C0"/>
                </a:solidFill>
              </a:rPr>
              <a:t/>
            </a:r>
            <a:br>
              <a:rPr lang="hu-HU" sz="2400" dirty="0">
                <a:solidFill>
                  <a:srgbClr val="0070C0"/>
                </a:solidFill>
              </a:rPr>
            </a:br>
            <a:r>
              <a:rPr lang="hu-HU" dirty="0" smtClean="0"/>
              <a:t>A</a:t>
            </a:r>
            <a:r>
              <a:rPr lang="hu-HU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</a:rPr>
              <a:t>szobor a kert tetején lenne felállítva, ahonnan jó a rálátás a </a:t>
            </a:r>
            <a:r>
              <a:rPr lang="hu-HU" dirty="0" smtClean="0">
                <a:solidFill>
                  <a:srgbClr val="000000"/>
                </a:solidFill>
                <a:latin typeface="Arial" panose="020B0604020202020204" pitchFamily="34" charset="0"/>
              </a:rPr>
              <a:t>PIUS templomra!</a:t>
            </a:r>
          </a:p>
          <a:p>
            <a:endParaRPr lang="hu-H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hu-HU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hu-H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hu-HU" dirty="0"/>
              <a:t/>
            </a:r>
            <a:br>
              <a:rPr lang="hu-HU" dirty="0"/>
            </a:br>
            <a:endParaRPr lang="hu-HU" dirty="0">
              <a:solidFill>
                <a:srgbClr val="002060"/>
              </a:solidFill>
            </a:endParaRPr>
          </a:p>
        </p:txBody>
      </p:sp>
      <p:pic>
        <p:nvPicPr>
          <p:cNvPr id="3" name="Kép 2" descr="D:\Apa\VEGYES\Pius, Tüll Alajos\Tüll Alajos arcképe.jpg"/>
          <p:cNvPicPr/>
          <p:nvPr/>
        </p:nvPicPr>
        <p:blipFill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36" t="4691" r="6250" b="7943"/>
          <a:stretch/>
        </p:blipFill>
        <p:spPr bwMode="auto">
          <a:xfrm>
            <a:off x="1085316" y="673768"/>
            <a:ext cx="4178893" cy="55732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905712" y="6323888"/>
            <a:ext cx="2178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TÜLL ALAJOS arcképe</a:t>
            </a:r>
            <a:br>
              <a:rPr lang="hu-HU" dirty="0"/>
            </a:b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90804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6520441" y="3777241"/>
            <a:ext cx="470231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b="1" dirty="0" smtClean="0">
                <a:solidFill>
                  <a:srgbClr val="002060"/>
                </a:solidFill>
              </a:rPr>
              <a:t>TÜLL ALAJOS SJ páter</a:t>
            </a:r>
          </a:p>
          <a:p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 smtClean="0">
                <a:solidFill>
                  <a:srgbClr val="002060"/>
                </a:solidFill>
              </a:rPr>
              <a:t> fényképről rajzolta: Szabó Márton O.</a:t>
            </a:r>
            <a:endParaRPr lang="hu-HU" b="1" dirty="0">
              <a:solidFill>
                <a:srgbClr val="00206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52" y="384560"/>
            <a:ext cx="4350296" cy="605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44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641" y="393032"/>
            <a:ext cx="9144001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059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49178" y="-649705"/>
            <a:ext cx="11606464" cy="7507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hu-HU" b="1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hu-HU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hu-HU" b="1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hu-HU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hu-HU" b="1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u-H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Válogatott </a:t>
            </a:r>
            <a:r>
              <a:rPr lang="hu-H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és ajánlott forrásmunkák:</a:t>
            </a:r>
            <a:endParaRPr lang="hu-H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hu-HU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u-HU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Bánkuti </a:t>
            </a:r>
            <a:r>
              <a:rPr lang="hu-H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G. 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2009.</a:t>
            </a:r>
            <a:r>
              <a:rPr lang="hu-H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Jezsuiták elleni koncepciós perek (1948-1965). PhD disszertáció, PTE BTK, Pécs</a:t>
            </a:r>
          </a:p>
          <a:p>
            <a:pPr algn="just">
              <a:spcAft>
                <a:spcPts val="0"/>
              </a:spcAft>
            </a:pPr>
            <a:r>
              <a:rPr lang="hu-H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Bánkuti G. 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2011. Jezsuiták a diktatúrában – A Jézus Társasága Magyarországi Rendtartománya története 1945-1965. </a:t>
            </a:r>
            <a:r>
              <a:rPr lang="hu-H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L’Harmattan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Kiadó, Jézus Társasága Magyarországi Rendtartománya, Állambiztonsági Szolgálatok Történeti Levéltára, Budapest</a:t>
            </a:r>
          </a:p>
          <a:p>
            <a:pPr algn="just">
              <a:spcAft>
                <a:spcPts val="0"/>
              </a:spcAft>
            </a:pPr>
            <a:r>
              <a:rPr lang="hu-H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Hetényi Varga K. 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Varga Borbála közreműködésével. 2002. Szerzetesek a horogkereszt és a vörös csillag árnyékában II. Lámpás Kiadó, Abaliget</a:t>
            </a:r>
          </a:p>
          <a:p>
            <a:pPr algn="just">
              <a:spcAft>
                <a:spcPts val="0"/>
              </a:spcAft>
            </a:pPr>
            <a:r>
              <a:rPr lang="hu-H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Jezsuita névtár – 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2016. Tüll Alajos. Jezsuita Kiadó, Budapest, http://jezsu-ita.hu/nevtar/tull-alajos/ Letöltés ideje: 2020. január 22.</a:t>
            </a:r>
          </a:p>
          <a:p>
            <a:pPr algn="just">
              <a:spcAft>
                <a:spcPts val="0"/>
              </a:spcAft>
            </a:pPr>
            <a:r>
              <a:rPr lang="hu-HU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Mánfai</a:t>
            </a:r>
            <a:r>
              <a:rPr lang="hu-H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Gy</a:t>
            </a:r>
            <a:r>
              <a:rPr lang="hu-H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– Szabó L. </a:t>
            </a:r>
            <a:r>
              <a:rPr lang="hu-HU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Gy</a:t>
            </a:r>
            <a:r>
              <a:rPr lang="hu-H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2022. Zöld sziget Pécsen, Isten békéje – Emlékhelyek a 70 éves Botanikus Kertben. PTE, PTE TTK, Pécs  </a:t>
            </a:r>
          </a:p>
          <a:p>
            <a:pPr algn="just">
              <a:spcAft>
                <a:spcPts val="0"/>
              </a:spcAft>
            </a:pPr>
            <a:r>
              <a:rPr lang="hu-H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Pálos A.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1992. Tüll Alajos (1894-1987). In: Szabó Ferenc (</a:t>
            </a:r>
            <a:r>
              <a:rPr lang="hu-H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szerk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.). Kortárs magyar jezsuiták II. rész. </a:t>
            </a:r>
            <a:r>
              <a:rPr lang="hu-H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Anima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Una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-Könyvek 3. Jézus Társasága Magyarországi Rendtartománya, Budapest </a:t>
            </a:r>
          </a:p>
          <a:p>
            <a:pPr algn="just">
              <a:spcAft>
                <a:spcPts val="0"/>
              </a:spcAft>
            </a:pPr>
            <a:r>
              <a:rPr lang="hu-H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Pásztor A.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2015. Püspöki szőlőből botanikus kert. A Pécsi Tudományegyetem Botanikus Kertjének története. In Huszár </a:t>
            </a:r>
            <a:r>
              <a:rPr lang="hu-H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Zs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(</a:t>
            </a:r>
            <a:r>
              <a:rPr lang="hu-H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szerk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.): Kert és pedagógia – Foglalkozások a PTE Botanikus Kertjében. Gondolat, Budapest</a:t>
            </a:r>
          </a:p>
          <a:p>
            <a:pPr algn="just">
              <a:spcAft>
                <a:spcPts val="0"/>
              </a:spcAft>
            </a:pPr>
            <a:r>
              <a:rPr lang="hu-HU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Somodi I. </a:t>
            </a:r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2021. A pécsi jezsuita Pius Gimnázium története (1912-1948). Doktori (PhD) értekezés. PTE BTK „Oktatás és Társadalom” Neveléstudományi Doktori Iskola, Pécs </a:t>
            </a:r>
          </a:p>
          <a:p>
            <a:pPr algn="just">
              <a:spcAft>
                <a:spcPts val="0"/>
              </a:spcAft>
            </a:pPr>
            <a:r>
              <a:rPr lang="hu-H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Szabó F. – Lázár Kovács Á. 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2009. Pálos Antal emlékezete. Pázmány Péter Elektronikus Könyvtár </a:t>
            </a:r>
          </a:p>
          <a:p>
            <a:pPr algn="just"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32532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916" y="245457"/>
            <a:ext cx="8961683" cy="62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3219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022" y="269848"/>
            <a:ext cx="8899242" cy="628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13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547" y="429384"/>
            <a:ext cx="8638674" cy="613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9335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705" y="553453"/>
            <a:ext cx="8995509" cy="599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672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624" y="369505"/>
            <a:ext cx="8540501" cy="598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419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06905" y="802105"/>
            <a:ext cx="39707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accent5">
                    <a:lumMod val="50000"/>
                  </a:schemeClr>
                </a:solidFill>
              </a:rPr>
              <a:t>Felterjesztésre vonatkozó előzmény:</a:t>
            </a:r>
          </a:p>
          <a:p>
            <a:endParaRPr lang="hu-HU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hu-HU" dirty="0" smtClean="0">
                <a:solidFill>
                  <a:schemeClr val="accent5">
                    <a:lumMod val="50000"/>
                  </a:schemeClr>
                </a:solidFill>
              </a:rPr>
              <a:t>PTE Botanikus Kert </a:t>
            </a:r>
            <a:r>
              <a:rPr lang="hu-HU" dirty="0" err="1" smtClean="0">
                <a:solidFill>
                  <a:schemeClr val="accent5">
                    <a:lumMod val="50000"/>
                  </a:schemeClr>
                </a:solidFill>
              </a:rPr>
              <a:t>Blogjában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</a:rPr>
              <a:t> jelent meg</a:t>
            </a:r>
            <a:endParaRPr lang="hu-H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433137" y="-1310759"/>
            <a:ext cx="11197389" cy="754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hu-HU" sz="1100" dirty="0">
                <a:solidFill>
                  <a:srgbClr val="4472C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PTE Botanikus Kert, Blog (2024. 06. 11.) online közlemény</a:t>
            </a:r>
            <a:endParaRPr lang="hu-H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hu-H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hu-H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hu-H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Tüll Alajos SJ, a Pius-kert létrehozója – emlékhelyek a PTE Botanikus Kertjében</a:t>
            </a:r>
            <a:endParaRPr lang="hu-H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hu-H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hu-H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hu-H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	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összeállította: Szabó László </a:t>
            </a:r>
            <a:r>
              <a:rPr lang="hu-H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Gy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emeritus professzor</a:t>
            </a:r>
          </a:p>
          <a:p>
            <a:pPr algn="ctr">
              <a:spcAft>
                <a:spcPts val="0"/>
              </a:spcAft>
            </a:pPr>
            <a:r>
              <a:rPr lang="hu-H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e-mail: szabol@gamma.ttk.pte.hu</a:t>
            </a:r>
            <a:endParaRPr lang="hu-H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hu-H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hu-H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indent="449580" algn="just">
              <a:spcAft>
                <a:spcPts val="0"/>
              </a:spcAft>
            </a:pPr>
            <a:endParaRPr lang="hu-H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hu-H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hu-H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hu-H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hu-H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hu-H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hu-H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rektor és a dékánok támogatásával – </a:t>
            </a:r>
            <a:r>
              <a:rPr lang="hu-H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Mánfai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György egyetemi fotóművész alapötlete nyomán – 2022-ben könyv jelent meg a PTE Botanikus Kertjének 70 éves jubileumára (</a:t>
            </a:r>
            <a:r>
              <a:rPr lang="hu-H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Mánfai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Gy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., Szabó L. </a:t>
            </a:r>
            <a:r>
              <a:rPr lang="hu-H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Gy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.: Zöld sziget Pécsen, Isten békéje – Emlékhelyek a 70 éves Botanikus Kertben. PTE, Pécs). Ebben színes képekkel mutattuk be azokat a botanikus kerti sétautakat, amelyeket az Egyetem híres tanárairól neveztünk el. Az avató ünnepségen hálás szívvel emlékeztünk rájuk, akik itt éltek, dolgoztak a mai botanikus kert közelében. </a:t>
            </a:r>
          </a:p>
          <a:p>
            <a:pPr indent="449580" algn="just"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Ki kell emelni, hogy a kert ezen túl nem csak tudománytörténeti és botanikai sétára alkalmas, hanem a tudós elődökre való emlékezésre is. A hely szellemét a Jezsuita Rend szemlélete és nevelési törekvései határozták meg. </a:t>
            </a:r>
          </a:p>
          <a:p>
            <a:pPr indent="449580" algn="just"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Jelen emlékezés megírására az adott bátorítást, hogy a Pius-kollégium, gimnázium és templom története felértékelődött, az utóbbi időben is számos kutató végzett ezzel kapcsolatos kutatást. Kiemelt nevek: Páter </a:t>
            </a:r>
            <a:r>
              <a:rPr lang="hu-H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Kerling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János, Bánkuti Gábor, Hegedüs László, </a:t>
            </a:r>
            <a:r>
              <a:rPr lang="hu-H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Petruch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Antal, Krisztián Béla, Tengely Adrienn, </a:t>
            </a:r>
            <a:r>
              <a:rPr lang="hu-H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Jutasi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István, Boros László, </a:t>
            </a:r>
            <a:r>
              <a:rPr lang="hu-H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Sey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Gábor. A legrészletesebb és legújabb tudományos feldolgozás Somodi Imre PhD dolgozata, ami laikus érdeklődők számára könyv formájában megjelentetésre is alkalmas. A kert történetét Pásztor Andrea összegezte. (L. Irodalomjegyzék!). Ezek ismeretében tudjuk meg, hogy a mai állapot milyen sok ember küzdelmének, szorgalmas munkájának nyoma!   </a:t>
            </a:r>
          </a:p>
        </p:txBody>
      </p:sp>
    </p:spTree>
    <p:extLst>
      <p:ext uri="{BB962C8B-B14F-4D97-AF65-F5344CB8AC3E}">
        <p14:creationId xmlns:p14="http://schemas.microsoft.com/office/powerpoint/2010/main" val="11601387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57201" y="-4860758"/>
            <a:ext cx="11325725" cy="10341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endParaRPr lang="hu-H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hu-H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hu-H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hu-H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hu-H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hu-H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hu-H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hu-H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hu-H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hu-H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hu-H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hu-H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hu-H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hu-H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hu-H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hu-H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hu-H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hu-H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hu-H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hu-H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hu-HU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Emlékeznünk </a:t>
            </a:r>
            <a:r>
              <a:rPr lang="hu-H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kell a Jézus Szíve Társaság pécsi Pius Gimnáziumának és Kollégiumának alapítójára, gróf Zichy Gyula püspökre, akinek szívügye volt a Pius Gimnázium sorsa, továbbá a kiváló szerzetes tanárokra, akik megvalósították a terveket. Az alapítványi létesítmény 1912-ben X. Szent Pius pápa nevét kapta, aki iránt nagy hálát érzett Zichy Gyula püspök. Az 1920-as években sor került a templom létesítésére, 1930-ban befejeződött a Pius templom építése.   </a:t>
            </a:r>
          </a:p>
          <a:p>
            <a:pPr indent="449580" algn="just">
              <a:spcAft>
                <a:spcPts val="0"/>
              </a:spcAft>
            </a:pPr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1933-ban Tüll Alajos páter lett a Kollégium rektora. Nevéhez fűződik a kert fásítása, bővítése és a sportpályák kialakítása. Tüll páter küzdelmes életútját érdemes felidézni. </a:t>
            </a:r>
            <a:endParaRPr lang="hu-HU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hu-HU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Méltatásomat </a:t>
            </a:r>
            <a:r>
              <a:rPr lang="hu-HU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nem tudtam volna összeállítani, ha nem nyújtott volna segítséget – </a:t>
            </a:r>
            <a:r>
              <a:rPr lang="hu-HU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Schmelczer</a:t>
            </a:r>
            <a:r>
              <a:rPr lang="hu-HU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-Pohánka Éva PhD könyvtárigazgató javaslata nyomán – Somodi Imre PhD, aki bőséges, Tüll Alajos életére vonatkozó szakirodalommal látott el. Nekik e helyen is hálás köszönetemet fejezem ki.</a:t>
            </a:r>
          </a:p>
          <a:p>
            <a:pPr indent="449580" algn="just"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Somodi Imrének külön köszönöm, hogy megadta a Jezsuita Rendtörténeti Könyvtár és Levéltár igazgatója, </a:t>
            </a:r>
            <a:r>
              <a:rPr lang="hu-H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Siptár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Dániel elérhetőségét, aki kérésemre postafordultával elküldte Tüll Alajos arcképét. Hálás köszönetem érte!</a:t>
            </a:r>
          </a:p>
          <a:p>
            <a:pPr indent="449580" algn="just">
              <a:spcAft>
                <a:spcPts val="0"/>
              </a:spcAft>
            </a:pPr>
            <a:r>
              <a:rPr lang="hu-H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Minden idézett forrásmunka egyöntetűen kifejezi, hogy Tüll Alajos páter kiemelkedő tanár és szerzetes volt, akinek életútja kifejezi a Krisztusi úthoz való hűséget, a keresztény erkölcs minden erényét. Szerény méltatásom nem saját kutatáson alapszik, új ismeretet nem tár fel. Szándékom az volt, hogy Tüll Alajos emlékét közelebb hozzam a mai érdeklődőknek. Példája egyedül álló. Jezsuita szolgálatát alázattal és szigorú fegyelemmel teljesítette</a:t>
            </a: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hu-H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6251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81263" y="689811"/>
            <a:ext cx="1074821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Pius Gimnázium történetét feldolgozó Somodi (2021) kiemeli, hogy a Pius történetében Tüll Alajos rektori irányítása idején volt az intézmény fénykora („Tüll-korszak” 1933-1941). A kiváló gyakorlati érzékkel és szervezőkészséggel megáldott páter 1933-ban megszervezte a Pius Barátainak Körét és hamarosan megkezdődött a Pius Gimnázium felújítása és az újabb létesítmények kialakítása. A bővítés kiterjedt a kert szakszerű létesítésére, megszervezte a fásítást, ennek érdekében Fásítási Bizottságot hozott létre. A jelszó: Fásítsátok a Piust! (1935). Külön gonddal valósították meg a sportpályákat, torna- és atlétikai egységeket, sőt teniszpályát, ródlipályát, céllövő-gyakorlóterepet és korcsolyapályát is kialakítottak. A nagymértékű bővítés </a:t>
            </a:r>
            <a:r>
              <a:rPr lang="hu-H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Báldy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László kertészeti felügyelő közreműködésével valósult meg. </a:t>
            </a:r>
          </a:p>
          <a:p>
            <a:pPr indent="449580" algn="just"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világháború alatt a kert egy részét katonai célokra kellett átadni. 1944-ben a megszálló német csapatok a Pius nagy részében altisztképző kaszárnyát rendeztek be bunkerekkel, lőszervájatokkal. A kertet feltúrták. A terület elgyomosodott. 1944 végén a bevonuló szovjet csapatok az épületeket hadikórházként használták. Ez még több nyomot hagyott maga után. </a:t>
            </a:r>
          </a:p>
          <a:p>
            <a:pPr indent="449580" algn="just"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1948-ban a Pius Kollégium 36 évi, egyenes ívű sikertörténete befejeződött. Az államosítás és a rendházak felszámolása lezajlott. A Pius-templom lelkészsége azonban 1950-ig tovább szolgálta a katolikus hívőket, a páterek végezték a </a:t>
            </a:r>
            <a:r>
              <a:rPr lang="hu-H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pasztorációt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   </a:t>
            </a:r>
          </a:p>
          <a:p>
            <a:pPr indent="449580" algn="just"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Tüll Alajos életében a megpróbáltatások sora következett. Meghurcolták, megkínozták. Túlélve ezeket, idős korában vissza-visszatért a szeretett Piusba és haláláig figyelemmel kísérte a hajdani kollégium sorsát.</a:t>
            </a:r>
          </a:p>
        </p:txBody>
      </p:sp>
    </p:spTree>
    <p:extLst>
      <p:ext uri="{BB962C8B-B14F-4D97-AF65-F5344CB8AC3E}">
        <p14:creationId xmlns:p14="http://schemas.microsoft.com/office/powerpoint/2010/main" val="29653205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721895" y="666850"/>
            <a:ext cx="10202779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hu-HU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Az a reményünk (kötelességünk), hogy az általa létesített kertben méltó emlékmű álljon róla, s az egyetemi botanikus kert „X. Szent Pius” pápára való emlékezésül „Pius Kert – Botanikus Kert” elnevezést kapjon.      </a:t>
            </a:r>
            <a:endParaRPr lang="hu-HU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u-H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endParaRPr lang="hu-HU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hu-H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u-H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Rövid életrajza (Jezsuita névtár,  2016):</a:t>
            </a:r>
            <a:endParaRPr lang="hu-HU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u-H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Tüll Alajos SJ (1894–1987) 1912-ben lépett a Társaságba. A rendi képzés mellett magyar és angol szakos tanári oklevelet szerzett. 1929-ben a Pius Gimnáziumban kezdett tanítani. 1933-tól 1941-ig rektor és gimnáziumigazgató. 1942-től a kalocsai jezsuita rendházat és gimnáziumot vezette. Az egyházi iskolák államosítása után, 1948-ban újra a pécsi rendház rektora. 1949-ben a nyugatra emigrált P. Borbély Istvántól átveszi a tartományfőnöki feladatkört, hivatalát azonban letartóztatása miatt nem sokáig tölthette be. 1949. szeptember 15-én a fiatal rendtagok külföldre szöktetése miatt két és félévi börtönre ítélik. Büntetésének letöltése után internálják. Később kémkedés vádjával másodszor is perbe fogják, és hétévi szabadságvesztésre ítélik. A börtönben rendkívül nagy szenvedéseket kellett kiállnia. Az 1956-os forradalom idején szabadítják ki. Gyógykezelését követően élete hátralévő részét a </a:t>
            </a:r>
            <a:r>
              <a:rPr lang="hu-HU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pannonhalmi</a:t>
            </a:r>
            <a:r>
              <a:rPr lang="hu-H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szerzetesi otthonban töltötte. </a:t>
            </a:r>
            <a:r>
              <a:rPr lang="hu-H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Haláláig figyelemmel kísérte a Pius Gimnázium sorsát.</a:t>
            </a:r>
            <a:endParaRPr lang="hu-HU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0649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Jézus Társasága címere (1586)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056" y="676775"/>
            <a:ext cx="4319153" cy="49058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5911514" y="3129713"/>
            <a:ext cx="6096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 smtClean="0">
                <a:solidFill>
                  <a:schemeClr val="accent5">
                    <a:lumMod val="50000"/>
                  </a:schemeClr>
                </a:solidFill>
              </a:rPr>
              <a:t>Köszönjük a figyelmet!</a:t>
            </a:r>
            <a:endParaRPr lang="hu-HU" sz="48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101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/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47" y="360947"/>
            <a:ext cx="4451685" cy="592755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5775158" y="737937"/>
            <a:ext cx="56139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smtClean="0"/>
              <a:t>Gróf Zichy Gyula püspök </a:t>
            </a:r>
          </a:p>
          <a:p>
            <a:r>
              <a:rPr lang="hu-HU" sz="3200" b="1" dirty="0" smtClean="0"/>
              <a:t>a Pius Kollégium és Gimnázium</a:t>
            </a:r>
          </a:p>
          <a:p>
            <a:r>
              <a:rPr lang="hu-HU" sz="3200" b="1" dirty="0" smtClean="0"/>
              <a:t>alapítója</a:t>
            </a:r>
            <a:endParaRPr lang="hu-HU" sz="3200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4111" y="2450807"/>
            <a:ext cx="2955006" cy="417469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6545179" y="4379495"/>
            <a:ext cx="16866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Pius Gimnázium</a:t>
            </a:r>
          </a:p>
          <a:p>
            <a:r>
              <a:rPr lang="hu-HU" dirty="0" smtClean="0"/>
              <a:t>1941/42. </a:t>
            </a:r>
          </a:p>
          <a:p>
            <a:r>
              <a:rPr lang="hu-HU" dirty="0" smtClean="0"/>
              <a:t>évkönyvéből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99786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:\Users\obas42\Downloads\Somodi_PIUS_meghivo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53" y="393032"/>
            <a:ext cx="7543432" cy="603183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8478253" y="1499937"/>
            <a:ext cx="26276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SOMODI IMRE PhD</a:t>
            </a:r>
          </a:p>
          <a:p>
            <a:r>
              <a:rPr lang="hu-HU" sz="2400" b="1" dirty="0" smtClean="0"/>
              <a:t>könyvének </a:t>
            </a:r>
          </a:p>
          <a:p>
            <a:r>
              <a:rPr lang="hu-HU" sz="2400" b="1" dirty="0" smtClean="0"/>
              <a:t>bemutatója</a:t>
            </a:r>
          </a:p>
          <a:p>
            <a:r>
              <a:rPr lang="hu-HU" sz="2400" b="1" dirty="0" smtClean="0"/>
              <a:t>2024. október 21.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1115045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84" y="0"/>
            <a:ext cx="9047748" cy="56307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1540042" y="6007768"/>
            <a:ext cx="9338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</a:rPr>
              <a:t>A Pius Gimnázium épületegyüttese az építkezés első szakaszának befejezése után, 1914-1915</a:t>
            </a:r>
            <a:endParaRPr lang="hu-HU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260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958" y="0"/>
            <a:ext cx="8614610" cy="59115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zövegdoboz 4"/>
          <p:cNvSpPr txBox="1"/>
          <p:nvPr/>
        </p:nvSpPr>
        <p:spPr>
          <a:xfrm>
            <a:off x="3384884" y="6280484"/>
            <a:ext cx="443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002060"/>
                </a:solidFill>
              </a:rPr>
              <a:t>A Pius Gimnázium az 1930-as évek elején</a:t>
            </a:r>
            <a:endParaRPr lang="hu-H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38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64" y="236855"/>
            <a:ext cx="5518484" cy="63842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7098632" y="1291389"/>
            <a:ext cx="403264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rgbClr val="002060"/>
                </a:solidFill>
              </a:rPr>
              <a:t>A Pius Gimnáziumban </a:t>
            </a:r>
          </a:p>
          <a:p>
            <a:r>
              <a:rPr lang="hu-HU" sz="2800" dirty="0" smtClean="0">
                <a:solidFill>
                  <a:srgbClr val="002060"/>
                </a:solidFill>
              </a:rPr>
              <a:t>létesített sportkomplexum</a:t>
            </a:r>
          </a:p>
          <a:p>
            <a:r>
              <a:rPr lang="hu-HU" sz="2800" dirty="0" smtClean="0">
                <a:solidFill>
                  <a:srgbClr val="002060"/>
                </a:solidFill>
              </a:rPr>
              <a:t>és botanikus kert terve</a:t>
            </a:r>
          </a:p>
          <a:p>
            <a:r>
              <a:rPr lang="hu-HU" sz="2800" dirty="0" err="1" smtClean="0">
                <a:solidFill>
                  <a:srgbClr val="002060"/>
                </a:solidFill>
              </a:rPr>
              <a:t>Dulánszky</a:t>
            </a:r>
            <a:r>
              <a:rPr lang="hu-HU" sz="2800" dirty="0" smtClean="0">
                <a:solidFill>
                  <a:srgbClr val="002060"/>
                </a:solidFill>
              </a:rPr>
              <a:t> Jenőtől, 1934</a:t>
            </a:r>
          </a:p>
          <a:p>
            <a:endParaRPr lang="hu-HU" sz="2800" dirty="0">
              <a:solidFill>
                <a:srgbClr val="002060"/>
              </a:solidFill>
            </a:endParaRPr>
          </a:p>
          <a:p>
            <a:r>
              <a:rPr lang="hu-HU" sz="2800" dirty="0" smtClean="0">
                <a:solidFill>
                  <a:srgbClr val="002060"/>
                </a:solidFill>
              </a:rPr>
              <a:t>(Pásztor Andrea, 2015) </a:t>
            </a:r>
            <a:endParaRPr lang="hu-H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910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 flipH="1">
            <a:off x="3117782" y="221516"/>
            <a:ext cx="9074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smtClean="0">
                <a:solidFill>
                  <a:srgbClr val="002060"/>
                </a:solidFill>
              </a:rPr>
              <a:t>SZOBROK a Botanikus Kertben</a:t>
            </a:r>
            <a:endParaRPr lang="hu-HU" sz="3200" b="1" dirty="0">
              <a:solidFill>
                <a:srgbClr val="002060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086" y="997242"/>
            <a:ext cx="7751036" cy="4987137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3197467" y="6175330"/>
            <a:ext cx="5680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Támaszkodó nő (1966) – Kárpáti Anna (1923-1993) alkotása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2000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898" y="169074"/>
            <a:ext cx="7870677" cy="579540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845607" y="6238430"/>
            <a:ext cx="3418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u-HU" dirty="0" smtClean="0"/>
              <a:t>Mohaasztal – </a:t>
            </a:r>
            <a:r>
              <a:rPr lang="hu-HU" dirty="0" err="1" smtClean="0"/>
              <a:t>Mráv</a:t>
            </a:r>
            <a:r>
              <a:rPr lang="hu-HU" dirty="0" smtClean="0"/>
              <a:t> Balázs alkotása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89736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1520</Words>
  <Application>Microsoft Office PowerPoint</Application>
  <PresentationFormat>Szélesvásznú</PresentationFormat>
  <Paragraphs>121</Paragraphs>
  <Slides>29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obas42</dc:creator>
  <cp:lastModifiedBy>obas42</cp:lastModifiedBy>
  <cp:revision>47</cp:revision>
  <dcterms:created xsi:type="dcterms:W3CDTF">2024-09-23T14:49:52Z</dcterms:created>
  <dcterms:modified xsi:type="dcterms:W3CDTF">2024-11-07T13:37:53Z</dcterms:modified>
</cp:coreProperties>
</file>